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753600" cy="7315200"/>
  <p:notesSz cx="6858000" cy="9144000"/>
  <p:embeddedFontLst>
    <p:embeddedFont>
      <p:font typeface="Calibri (MS)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100" d="100"/>
          <a:sy n="100" d="100"/>
        </p:scale>
        <p:origin x="172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1670619" y="1023561"/>
            <a:ext cx="6657192" cy="880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3"/>
              </a:lnSpc>
              <a:spcBef>
                <a:spcPct val="0"/>
              </a:spcBef>
            </a:pPr>
            <a:r>
              <a:rPr lang="en-US" sz="5035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Final Project Presentation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73368" y="2329768"/>
            <a:ext cx="8468145" cy="225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68"/>
              </a:lnSpc>
              <a:spcBef>
                <a:spcPct val="0"/>
              </a:spcBef>
            </a:pPr>
            <a:r>
              <a:rPr lang="en-US" sz="4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Data Warehousing Quality Analysis</a:t>
            </a:r>
          </a:p>
          <a:p>
            <a:pPr algn="ctr">
              <a:lnSpc>
                <a:spcPts val="5668"/>
              </a:lnSpc>
              <a:spcBef>
                <a:spcPct val="0"/>
              </a:spcBef>
            </a:pPr>
            <a:r>
              <a:rPr lang="en-US" sz="4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Student: Prabhjeevan Kaur</a:t>
            </a:r>
          </a:p>
          <a:p>
            <a:pPr algn="ctr">
              <a:lnSpc>
                <a:spcPts val="5668"/>
              </a:lnSpc>
              <a:spcBef>
                <a:spcPct val="0"/>
              </a:spcBef>
            </a:pPr>
            <a:r>
              <a:rPr lang="en-US" sz="472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COMP/STAT 331 – Data Quality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2114069" y="524050"/>
            <a:ext cx="5318069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Project Focus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-103696" y="1839579"/>
            <a:ext cx="9753600" cy="409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2"/>
              </a:lnSpc>
              <a:spcBef>
                <a:spcPct val="0"/>
              </a:spcBef>
            </a:pPr>
            <a:r>
              <a:rPr lang="en-US" sz="43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Retail sales data warehouse with Sales fact table + 3 dimensions</a:t>
            </a:r>
          </a:p>
          <a:p>
            <a:pPr algn="ctr">
              <a:lnSpc>
                <a:spcPts val="5272"/>
              </a:lnSpc>
              <a:spcBef>
                <a:spcPct val="0"/>
              </a:spcBef>
            </a:pPr>
            <a:r>
              <a:rPr lang="en-US" sz="43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Analyzed using Colab: completeness, validity, consistency, SCD</a:t>
            </a:r>
          </a:p>
          <a:p>
            <a:pPr algn="ctr">
              <a:lnSpc>
                <a:spcPts val="5272"/>
              </a:lnSpc>
              <a:spcBef>
                <a:spcPct val="0"/>
              </a:spcBef>
            </a:pPr>
            <a:r>
              <a:rPr lang="en-US" sz="43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Data quality is critical to prevent reporting errors and bad decisions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  <a:ln w="38100" cap="sq">
            <a:solidFill>
              <a:srgbClr val="000000">
                <a:alpha val="64706"/>
              </a:srgbClr>
            </a:solidFill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731520" y="8908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965227" y="1997971"/>
            <a:ext cx="7362584" cy="4283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9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Findings</a:t>
            </a:r>
          </a:p>
          <a:p>
            <a:pPr algn="ctr">
              <a:lnSpc>
                <a:spcPts val="4769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Missing customer ID in Sales table</a:t>
            </a:r>
          </a:p>
          <a:p>
            <a:pPr algn="ctr">
              <a:lnSpc>
                <a:spcPts val="4769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Missing MarkDown values in Features</a:t>
            </a:r>
          </a:p>
          <a:p>
            <a:pPr algn="ctr">
              <a:lnSpc>
                <a:spcPts val="4769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Missing Dates in Sales &amp; Features</a:t>
            </a:r>
          </a:p>
          <a:p>
            <a:pPr algn="ctr">
              <a:lnSpc>
                <a:spcPts val="4769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•Impact: Incomplete records reduce analytical reliability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31520" y="860999"/>
            <a:ext cx="8374303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Completeness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579120" y="1685925"/>
            <a:ext cx="8908439" cy="4724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35"/>
              </a:lnSpc>
            </a:pPr>
            <a:r>
              <a:rPr lang="en-US" sz="36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Findings:</a:t>
            </a:r>
          </a:p>
          <a:p>
            <a:pPr marL="736939" lvl="1" indent="-368469" algn="l">
              <a:lnSpc>
                <a:spcPts val="4095"/>
              </a:lnSpc>
              <a:buFont typeface="Arial"/>
              <a:buChar char="•"/>
            </a:pPr>
            <a:r>
              <a:rPr lang="en-US" sz="34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Customer ID became float due to missing values</a:t>
            </a:r>
          </a:p>
          <a:p>
            <a:pPr marL="736939" lvl="1" indent="-368469" algn="l">
              <a:lnSpc>
                <a:spcPts val="4095"/>
              </a:lnSpc>
              <a:buFont typeface="Arial"/>
              <a:buChar char="•"/>
            </a:pPr>
            <a:r>
              <a:rPr lang="en-US" sz="34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Checked positive quantities and prices → valid</a:t>
            </a:r>
          </a:p>
          <a:p>
            <a:pPr marL="736939" lvl="1" indent="-368469" algn="l">
              <a:lnSpc>
                <a:spcPts val="4095"/>
              </a:lnSpc>
              <a:buFont typeface="Arial"/>
              <a:buChar char="•"/>
            </a:pPr>
            <a:r>
              <a:rPr lang="en-US" sz="34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MarkDown fields show formatting/type issues</a:t>
            </a:r>
          </a:p>
          <a:p>
            <a:pPr marL="736939" lvl="1" indent="-368469" algn="l">
              <a:lnSpc>
                <a:spcPts val="4095"/>
              </a:lnSpc>
              <a:buFont typeface="Arial"/>
              <a:buChar char="•"/>
            </a:pPr>
            <a:r>
              <a:rPr lang="en-US" sz="341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Impact: ETL data type coercion can distort attributes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487680" y="292947"/>
            <a:ext cx="8778240" cy="1219200"/>
            <a:chOff x="0" y="0"/>
            <a:chExt cx="11704320" cy="16256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1704320" cy="1625600"/>
            </a:xfrm>
            <a:custGeom>
              <a:avLst/>
              <a:gdLst/>
              <a:ahLst/>
              <a:cxnLst/>
              <a:rect l="l" t="t" r="r" b="b"/>
              <a:pathLst>
                <a:path w="11704320" h="1625600">
                  <a:moveTo>
                    <a:pt x="0" y="0"/>
                  </a:moveTo>
                  <a:lnTo>
                    <a:pt x="11704320" y="0"/>
                  </a:lnTo>
                  <a:lnTo>
                    <a:pt x="11704320" y="1625600"/>
                  </a:lnTo>
                  <a:lnTo>
                    <a:pt x="0" y="1625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95250"/>
              <a:ext cx="11704320" cy="1720850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5631"/>
                </a:lnSpc>
              </a:pPr>
              <a:r>
                <a:rPr lang="en-US" sz="4693">
                  <a:solidFill>
                    <a:srgbClr val="0000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Validity Analysis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>
            <a:off x="496689" y="-47039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6"/>
                </a:lnTo>
                <a:lnTo>
                  <a:pt x="8374303" y="1994606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TextBox 22"/>
          <p:cNvSpPr txBox="1"/>
          <p:nvPr/>
        </p:nvSpPr>
        <p:spPr>
          <a:xfrm>
            <a:off x="496689" y="314886"/>
            <a:ext cx="8290560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Consistency &amp; Referential Integrity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05526" y="1753161"/>
            <a:ext cx="6156628" cy="54762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9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4749"/>
              </a:lnSpc>
              <a:spcBef>
                <a:spcPct val="0"/>
              </a:spcBef>
            </a:pPr>
            <a:r>
              <a:rPr lang="en-US" sz="39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2 product IDs missing in Product dimension</a:t>
            </a:r>
          </a:p>
          <a:p>
            <a:pPr algn="ctr">
              <a:lnSpc>
                <a:spcPts val="4749"/>
              </a:lnSpc>
              <a:spcBef>
                <a:spcPct val="0"/>
              </a:spcBef>
            </a:pPr>
            <a:r>
              <a:rPr lang="en-US" sz="39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1 missing customer key</a:t>
            </a:r>
          </a:p>
          <a:p>
            <a:pPr algn="ctr">
              <a:lnSpc>
                <a:spcPts val="4749"/>
              </a:lnSpc>
              <a:spcBef>
                <a:spcPct val="0"/>
              </a:spcBef>
            </a:pPr>
            <a:r>
              <a:rPr lang="en-US" sz="39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Star schema integrity violated</a:t>
            </a:r>
          </a:p>
          <a:p>
            <a:pPr algn="ctr">
              <a:lnSpc>
                <a:spcPts val="4749"/>
              </a:lnSpc>
              <a:spcBef>
                <a:spcPct val="0"/>
              </a:spcBef>
            </a:pPr>
            <a:r>
              <a:rPr lang="en-US" sz="395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•Impact: Poor dimension maintenance → BI inaccuracies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580432" y="879579"/>
            <a:ext cx="8290560" cy="1524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Slowly Changing Dimensions (SCD Type-2)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67761" y="2930496"/>
            <a:ext cx="8146126" cy="31102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8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Multiple region values for customer 1001</a:t>
            </a:r>
          </a:p>
          <a:p>
            <a:pPr algn="ctr">
              <a:lnSpc>
                <a:spcPts val="4768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Partial SCD Type-2 compliance</a:t>
            </a:r>
          </a:p>
          <a:p>
            <a:pPr algn="ctr">
              <a:lnSpc>
                <a:spcPts val="4768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 One record missing end-date</a:t>
            </a:r>
          </a:p>
          <a:p>
            <a:pPr algn="ctr">
              <a:lnSpc>
                <a:spcPts val="4768"/>
              </a:lnSpc>
              <a:spcBef>
                <a:spcPct val="0"/>
              </a:spcBef>
            </a:pPr>
            <a:r>
              <a:rPr lang="en-US" sz="3974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•Impact: Historical tracking incomplete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1569082" y="827316"/>
            <a:ext cx="6465437" cy="9821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80"/>
              </a:lnSpc>
              <a:spcBef>
                <a:spcPct val="0"/>
              </a:spcBef>
            </a:pPr>
            <a:r>
              <a:rPr lang="en-US" sz="6566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Accuracy Checks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35325" y="1295755"/>
            <a:ext cx="7935667" cy="4972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7"/>
              </a:lnSpc>
              <a:spcBef>
                <a:spcPct val="0"/>
              </a:spcBef>
            </a:pPr>
            <a:endParaRPr dirty="0"/>
          </a:p>
          <a:p>
            <a:pPr marL="980025" lvl="1" indent="-490013" algn="l">
              <a:lnSpc>
                <a:spcPts val="5447"/>
              </a:lnSpc>
              <a:buFont typeface="Arial"/>
              <a:buChar char="•"/>
            </a:pPr>
            <a:r>
              <a:rPr lang="en-US" sz="453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No mismatched transaction totals</a:t>
            </a:r>
          </a:p>
          <a:p>
            <a:pPr marL="980025" lvl="1" indent="-490013" algn="l">
              <a:lnSpc>
                <a:spcPts val="5447"/>
              </a:lnSpc>
              <a:buFont typeface="Arial"/>
              <a:buChar char="•"/>
            </a:pPr>
            <a:r>
              <a:rPr lang="en-US" sz="453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Outlier checks validate ETL totals</a:t>
            </a:r>
          </a:p>
          <a:p>
            <a:pPr marL="980025" lvl="1" indent="-490013" algn="l">
              <a:lnSpc>
                <a:spcPts val="5447"/>
              </a:lnSpc>
              <a:buFont typeface="Arial"/>
              <a:buChar char="•"/>
            </a:pPr>
            <a:r>
              <a:rPr lang="en-US" sz="453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Impact: Ensures reliability</a:t>
            </a:r>
          </a:p>
          <a:p>
            <a:pPr algn="l">
              <a:lnSpc>
                <a:spcPts val="5447"/>
              </a:lnSpc>
            </a:pPr>
            <a:r>
              <a:rPr lang="en-US" sz="4539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of reported sales data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424383" y="-499559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095214" y="5231209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2" y="2305989"/>
                </a:lnTo>
                <a:lnTo>
                  <a:pt x="1853732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528081" y="-1173226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1343810" y="685423"/>
            <a:ext cx="6550823" cy="809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Recommendation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489241" y="1946337"/>
            <a:ext cx="8775118" cy="3918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6"/>
              </a:lnSpc>
            </a:pPr>
            <a:r>
              <a:rPr lang="en-US" sz="419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Enforce FK validation during ETL</a:t>
            </a:r>
          </a:p>
          <a:p>
            <a:pPr algn="ctr">
              <a:lnSpc>
                <a:spcPts val="5036"/>
              </a:lnSpc>
            </a:pPr>
            <a:r>
              <a:rPr lang="en-US" sz="419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Mandatory completeness checks</a:t>
            </a:r>
          </a:p>
          <a:p>
            <a:pPr algn="ctr">
              <a:lnSpc>
                <a:spcPts val="5036"/>
              </a:lnSpc>
            </a:pPr>
            <a:r>
              <a:rPr lang="en-US" sz="419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Strengthen SCD Type-2 update logic Standardize data types</a:t>
            </a:r>
          </a:p>
          <a:p>
            <a:pPr algn="ctr">
              <a:lnSpc>
                <a:spcPts val="5036"/>
              </a:lnSpc>
            </a:pPr>
            <a:r>
              <a:rPr lang="en-US" sz="4197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Refresh dimension tables regularly</a:t>
            </a:r>
          </a:p>
          <a:p>
            <a:pPr algn="ctr">
              <a:lnSpc>
                <a:spcPts val="5036"/>
              </a:lnSpc>
              <a:spcBef>
                <a:spcPct val="0"/>
              </a:spcBef>
            </a:pPr>
            <a:endParaRPr lang="en-US" sz="4197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 flipH="1" flipV="1">
            <a:off x="1198599" y="-1518448"/>
            <a:ext cx="7356403" cy="10352096"/>
          </a:xfrm>
          <a:custGeom>
            <a:avLst/>
            <a:gdLst/>
            <a:ahLst/>
            <a:cxnLst/>
            <a:rect l="l" t="t" r="r" b="b"/>
            <a:pathLst>
              <a:path w="7356403" h="10352096">
                <a:moveTo>
                  <a:pt x="7356402" y="10352096"/>
                </a:moveTo>
                <a:lnTo>
                  <a:pt x="0" y="10352096"/>
                </a:lnTo>
                <a:lnTo>
                  <a:pt x="0" y="0"/>
                </a:lnTo>
                <a:lnTo>
                  <a:pt x="7356402" y="0"/>
                </a:lnTo>
                <a:lnTo>
                  <a:pt x="7356402" y="10352096"/>
                </a:lnTo>
                <a:close/>
              </a:path>
            </a:pathLst>
          </a:custGeom>
          <a:blipFill>
            <a:blip r:embed="rId2">
              <a:alphaModFix amt="65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4995659">
            <a:off x="-1367701" y="-1094568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7711166">
            <a:off x="7880274" y="5435109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711166">
            <a:off x="8146316" y="-1362854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8" y="0"/>
                </a:lnTo>
                <a:lnTo>
                  <a:pt x="3214568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3155305">
            <a:off x="-1558024" y="5484370"/>
            <a:ext cx="3214569" cy="3242945"/>
          </a:xfrm>
          <a:custGeom>
            <a:avLst/>
            <a:gdLst/>
            <a:ahLst/>
            <a:cxnLst/>
            <a:rect l="l" t="t" r="r" b="b"/>
            <a:pathLst>
              <a:path w="3214569" h="3242945">
                <a:moveTo>
                  <a:pt x="0" y="0"/>
                </a:moveTo>
                <a:lnTo>
                  <a:pt x="3214569" y="0"/>
                </a:lnTo>
                <a:lnTo>
                  <a:pt x="3214569" y="3242945"/>
                </a:lnTo>
                <a:lnTo>
                  <a:pt x="0" y="32429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2700000">
            <a:off x="-1107240" y="5481960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0" y="0"/>
                </a:moveTo>
                <a:lnTo>
                  <a:pt x="2214480" y="0"/>
                </a:lnTo>
                <a:lnTo>
                  <a:pt x="2214480" y="1868468"/>
                </a:lnTo>
                <a:lnTo>
                  <a:pt x="0" y="18684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2700000" flipH="1" flipV="1">
            <a:off x="8380318" y="-294079"/>
            <a:ext cx="2214481" cy="1868468"/>
          </a:xfrm>
          <a:custGeom>
            <a:avLst/>
            <a:gdLst/>
            <a:ahLst/>
            <a:cxnLst/>
            <a:rect l="l" t="t" r="r" b="b"/>
            <a:pathLst>
              <a:path w="2214481" h="1868468">
                <a:moveTo>
                  <a:pt x="2214481" y="1868468"/>
                </a:moveTo>
                <a:lnTo>
                  <a:pt x="0" y="1868468"/>
                </a:lnTo>
                <a:lnTo>
                  <a:pt x="0" y="0"/>
                </a:lnTo>
                <a:lnTo>
                  <a:pt x="2214481" y="0"/>
                </a:lnTo>
                <a:lnTo>
                  <a:pt x="2214481" y="1868468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248145" flipH="1" flipV="1">
            <a:off x="-2011117" y="-897784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5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5" y="0"/>
                </a:lnTo>
                <a:lnTo>
                  <a:pt x="2624335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248145" flipH="1" flipV="1">
            <a:off x="8767665" y="5998701"/>
            <a:ext cx="2624336" cy="2214283"/>
          </a:xfrm>
          <a:custGeom>
            <a:avLst/>
            <a:gdLst/>
            <a:ahLst/>
            <a:cxnLst/>
            <a:rect l="l" t="t" r="r" b="b"/>
            <a:pathLst>
              <a:path w="2624336" h="2214283">
                <a:moveTo>
                  <a:pt x="2624336" y="2214283"/>
                </a:moveTo>
                <a:lnTo>
                  <a:pt x="0" y="2214283"/>
                </a:lnTo>
                <a:lnTo>
                  <a:pt x="0" y="0"/>
                </a:lnTo>
                <a:lnTo>
                  <a:pt x="2624336" y="0"/>
                </a:lnTo>
                <a:lnTo>
                  <a:pt x="2624336" y="2214283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flipH="1" flipV="1">
            <a:off x="239584" y="5865128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1994606"/>
                </a:moveTo>
                <a:lnTo>
                  <a:pt x="0" y="1994606"/>
                </a:lnTo>
                <a:lnTo>
                  <a:pt x="0" y="0"/>
                </a:lnTo>
                <a:lnTo>
                  <a:pt x="8374303" y="0"/>
                </a:lnTo>
                <a:lnTo>
                  <a:pt x="8374303" y="1994606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flipH="1">
            <a:off x="-250904" y="-125704"/>
            <a:ext cx="8374303" cy="1994607"/>
          </a:xfrm>
          <a:custGeom>
            <a:avLst/>
            <a:gdLst/>
            <a:ahLst/>
            <a:cxnLst/>
            <a:rect l="l" t="t" r="r" b="b"/>
            <a:pathLst>
              <a:path w="8374303" h="1994607">
                <a:moveTo>
                  <a:pt x="8374303" y="0"/>
                </a:moveTo>
                <a:lnTo>
                  <a:pt x="0" y="0"/>
                </a:lnTo>
                <a:lnTo>
                  <a:pt x="0" y="1994607"/>
                </a:lnTo>
                <a:lnTo>
                  <a:pt x="8374303" y="1994607"/>
                </a:lnTo>
                <a:lnTo>
                  <a:pt x="8374303" y="0"/>
                </a:lnTo>
                <a:close/>
              </a:path>
            </a:pathLst>
          </a:custGeom>
          <a:blipFill>
            <a:blip r:embed="rId6">
              <a:alphaModFix amt="50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rot="2333042">
            <a:off x="-223692" y="5330998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0"/>
                </a:moveTo>
                <a:lnTo>
                  <a:pt x="1853731" y="0"/>
                </a:lnTo>
                <a:lnTo>
                  <a:pt x="1853731" y="2305989"/>
                </a:lnTo>
                <a:lnTo>
                  <a:pt x="0" y="23059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 rot="8719359" flipV="1">
            <a:off x="8150611" y="5295190"/>
            <a:ext cx="1853731" cy="2305989"/>
          </a:xfrm>
          <a:custGeom>
            <a:avLst/>
            <a:gdLst/>
            <a:ahLst/>
            <a:cxnLst/>
            <a:rect l="l" t="t" r="r" b="b"/>
            <a:pathLst>
              <a:path w="1853731" h="2305989">
                <a:moveTo>
                  <a:pt x="0" y="2305989"/>
                </a:moveTo>
                <a:lnTo>
                  <a:pt x="1853731" y="2305989"/>
                </a:lnTo>
                <a:lnTo>
                  <a:pt x="1853731" y="0"/>
                </a:lnTo>
                <a:lnTo>
                  <a:pt x="0" y="0"/>
                </a:lnTo>
                <a:lnTo>
                  <a:pt x="0" y="2305989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 rot="8445079">
            <a:off x="1410271" y="-1282651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Freeform 16"/>
          <p:cNvSpPr/>
          <p:nvPr/>
        </p:nvSpPr>
        <p:spPr>
          <a:xfrm rot="8445079" flipH="1" flipV="1">
            <a:off x="5787538" y="5837353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7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7" y="0"/>
                </a:lnTo>
                <a:lnTo>
                  <a:pt x="2376357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7460239">
            <a:off x="9082515" y="984704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0" y="0"/>
                </a:moveTo>
                <a:lnTo>
                  <a:pt x="2376356" y="0"/>
                </a:lnTo>
                <a:lnTo>
                  <a:pt x="2376356" y="3082538"/>
                </a:lnTo>
                <a:lnTo>
                  <a:pt x="0" y="308253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rot="-7460239" flipH="1" flipV="1">
            <a:off x="-1460441" y="3247958"/>
            <a:ext cx="2376356" cy="3082538"/>
          </a:xfrm>
          <a:custGeom>
            <a:avLst/>
            <a:gdLst/>
            <a:ahLst/>
            <a:cxnLst/>
            <a:rect l="l" t="t" r="r" b="b"/>
            <a:pathLst>
              <a:path w="2376356" h="3082538">
                <a:moveTo>
                  <a:pt x="2376356" y="3082538"/>
                </a:moveTo>
                <a:lnTo>
                  <a:pt x="0" y="3082538"/>
                </a:lnTo>
                <a:lnTo>
                  <a:pt x="0" y="0"/>
                </a:lnTo>
                <a:lnTo>
                  <a:pt x="2376356" y="0"/>
                </a:lnTo>
                <a:lnTo>
                  <a:pt x="2376356" y="3082538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Freeform 19"/>
          <p:cNvSpPr/>
          <p:nvPr/>
        </p:nvSpPr>
        <p:spPr>
          <a:xfrm rot="-5110802">
            <a:off x="8264248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0"/>
                </a:moveTo>
                <a:lnTo>
                  <a:pt x="1116603" y="0"/>
                </a:lnTo>
                <a:lnTo>
                  <a:pt x="1116603" y="2509220"/>
                </a:lnTo>
                <a:lnTo>
                  <a:pt x="0" y="25092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 rot="-5722242" flipV="1">
            <a:off x="377023" y="-614455"/>
            <a:ext cx="1116603" cy="2509220"/>
          </a:xfrm>
          <a:custGeom>
            <a:avLst/>
            <a:gdLst/>
            <a:ahLst/>
            <a:cxnLst/>
            <a:rect l="l" t="t" r="r" b="b"/>
            <a:pathLst>
              <a:path w="1116603" h="2509220">
                <a:moveTo>
                  <a:pt x="0" y="2509220"/>
                </a:moveTo>
                <a:lnTo>
                  <a:pt x="1116603" y="2509220"/>
                </a:lnTo>
                <a:lnTo>
                  <a:pt x="1116603" y="0"/>
                </a:lnTo>
                <a:lnTo>
                  <a:pt x="0" y="0"/>
                </a:lnTo>
                <a:lnTo>
                  <a:pt x="0" y="250922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 rot="4941219" flipH="1">
            <a:off x="-2773994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5119132" y="0"/>
                </a:moveTo>
                <a:lnTo>
                  <a:pt x="0" y="0"/>
                </a:lnTo>
                <a:lnTo>
                  <a:pt x="0" y="2457183"/>
                </a:lnTo>
                <a:lnTo>
                  <a:pt x="5119132" y="2457183"/>
                </a:lnTo>
                <a:lnTo>
                  <a:pt x="5119132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 rot="4941219" flipV="1">
            <a:off x="7408462" y="2111845"/>
            <a:ext cx="5119133" cy="2457184"/>
          </a:xfrm>
          <a:custGeom>
            <a:avLst/>
            <a:gdLst/>
            <a:ahLst/>
            <a:cxnLst/>
            <a:rect l="l" t="t" r="r" b="b"/>
            <a:pathLst>
              <a:path w="5119133" h="2457184">
                <a:moveTo>
                  <a:pt x="0" y="2457183"/>
                </a:moveTo>
                <a:lnTo>
                  <a:pt x="5119132" y="2457183"/>
                </a:lnTo>
                <a:lnTo>
                  <a:pt x="5119132" y="0"/>
                </a:lnTo>
                <a:lnTo>
                  <a:pt x="0" y="0"/>
                </a:lnTo>
                <a:lnTo>
                  <a:pt x="0" y="2457183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1723328" y="852368"/>
            <a:ext cx="4916639" cy="10315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268"/>
              </a:lnSpc>
              <a:spcBef>
                <a:spcPct val="0"/>
              </a:spcBef>
            </a:pPr>
            <a:r>
              <a:rPr lang="en-US" sz="689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Conclusion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0" y="1960707"/>
            <a:ext cx="9354539" cy="438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Dataset shows common warehouse quality issues</a:t>
            </a:r>
          </a:p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693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Issues relate to missing keys, incomplete records, SCD gaps Recommendations improve ETL integrity &amp; BI reporting quality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257</Words>
  <Application>Microsoft Office PowerPoint</Application>
  <PresentationFormat>Custom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 (MS)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Final_Project_Presentation_Report_Based (1).pptx</dc:title>
  <dc:creator>Prabhjeevan.Kaur</dc:creator>
  <cp:lastModifiedBy>Prabhjeevan.Kaur</cp:lastModifiedBy>
  <cp:revision>2</cp:revision>
  <dcterms:created xsi:type="dcterms:W3CDTF">2006-08-16T00:00:00Z</dcterms:created>
  <dcterms:modified xsi:type="dcterms:W3CDTF">2025-12-03T23:18:53Z</dcterms:modified>
  <dc:identifier>DAG6fmGE83M</dc:identifier>
</cp:coreProperties>
</file>

<file path=docProps/thumbnail.jpeg>
</file>